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326" r:id="rId2"/>
    <p:sldId id="457" r:id="rId3"/>
    <p:sldId id="444" r:id="rId4"/>
    <p:sldId id="441" r:id="rId5"/>
    <p:sldId id="319" r:id="rId6"/>
    <p:sldId id="320" r:id="rId7"/>
    <p:sldId id="321" r:id="rId8"/>
    <p:sldId id="268" r:id="rId9"/>
    <p:sldId id="329" r:id="rId10"/>
    <p:sldId id="332" r:id="rId11"/>
    <p:sldId id="442" r:id="rId12"/>
    <p:sldId id="322" r:id="rId13"/>
    <p:sldId id="333" r:id="rId14"/>
    <p:sldId id="334" r:id="rId15"/>
    <p:sldId id="323" r:id="rId16"/>
    <p:sldId id="324" r:id="rId17"/>
    <p:sldId id="325" r:id="rId18"/>
    <p:sldId id="453" r:id="rId19"/>
    <p:sldId id="445" r:id="rId20"/>
    <p:sldId id="447" r:id="rId21"/>
    <p:sldId id="450" r:id="rId22"/>
    <p:sldId id="454" r:id="rId23"/>
    <p:sldId id="448" r:id="rId24"/>
    <p:sldId id="449" r:id="rId25"/>
    <p:sldId id="446" r:id="rId26"/>
    <p:sldId id="455" r:id="rId27"/>
    <p:sldId id="451" r:id="rId28"/>
    <p:sldId id="456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A9E5671-F111-D243-8DF9-2D6228298685}">
          <p14:sldIdLst/>
        </p14:section>
        <p14:section name="Writing a Research Abstract  SORF Summer Seminar  June 18th, 2021 " id="{6E224FF2-EB1D-FA44-AE28-8732E0CF230E}">
          <p14:sldIdLst>
            <p14:sldId id="326"/>
          </p14:sldIdLst>
        </p14:section>
        <p14:section name="The Students – Research Interest" id="{CE003917-D13E-064B-A8BC-849B4E2E1FA3}">
          <p14:sldIdLst>
            <p14:sldId id="457"/>
            <p14:sldId id="444"/>
            <p14:sldId id="441"/>
            <p14:sldId id="319"/>
            <p14:sldId id="320"/>
            <p14:sldId id="321"/>
            <p14:sldId id="268"/>
            <p14:sldId id="329"/>
            <p14:sldId id="332"/>
            <p14:sldId id="442"/>
            <p14:sldId id="322"/>
            <p14:sldId id="333"/>
            <p14:sldId id="334"/>
            <p14:sldId id="323"/>
            <p14:sldId id="324"/>
            <p14:sldId id="325"/>
            <p14:sldId id="453"/>
            <p14:sldId id="445"/>
            <p14:sldId id="447"/>
            <p14:sldId id="450"/>
            <p14:sldId id="454"/>
            <p14:sldId id="448"/>
            <p14:sldId id="449"/>
            <p14:sldId id="446"/>
            <p14:sldId id="455"/>
            <p14:sldId id="451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ino-Sutton, Cecilia" initials="PSC" lastIdx="3" clrIdx="0">
    <p:extLst>
      <p:ext uri="{19B8F6BF-5375-455C-9EA6-DF929625EA0E}">
        <p15:presenceInfo xmlns:p15="http://schemas.microsoft.com/office/powerpoint/2012/main" userId="S::patinosu@med.usc.edu::75faf312-c5e3-487d-99f6-da184d695c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185"/>
    <p:restoredTop sz="93534" autoAdjust="0"/>
  </p:normalViewPr>
  <p:slideViewPr>
    <p:cSldViewPr>
      <p:cViewPr varScale="1">
        <p:scale>
          <a:sx n="115" d="100"/>
          <a:sy n="115" d="100"/>
        </p:scale>
        <p:origin x="200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5EBB8-7798-4790-80FB-8B28B6DA1435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2A69-B63D-4C79-B76D-CFEB6D11B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0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16383,'52'-1'0,"-4"-1"0,-8 8 0,1-1 0,1 1 0,5-2 0,-12-2 0,-3 0 0,-8-1 0,-5 0 0,-2-1 0,-2 0 0,3 0 0,-3 0 0,6-1 0,-2 3 0,-2-1 0,9 1 0,-3-2 0,6 1 0,-1 2 0,1-3 0,5 2 0,-8-2 0,1-1 0,-9 1 0,1-1 0,1 1 0,3-1 0,7 2 0,-3-2 0,8 1 0,-9 0 0,3-1 0,-6 0 0,-7 1 0,3 0 0,-5 1 0,4-5 0,-1 4 0,-1-5 0,-1 5 0,0-1 0,3 0 0,-5 1 0,4 0 0,-1 0 0,2 1 0,2 1 0,-4-2 0,-1 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28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4742 14 16383,'-55'-5'0,"0"1"0,5 4 0,-7 0 0,-17 0 0,-3 0 0,-21-1 0,5 1 0,39 0 0,-1-1 0,-40 3 0,41-3 0,-1 0 0,-37 1 0,41-1 0,-1 1 0,-35 0 0,-1 0 0,12 0 0,1 0 0,-5 0 0,7 0 0,-7 0 0,21-1 0,0 0 0,15 1 0,-6 2 0,8 0 0,-3-1 0,1 0 0,-2-2 0,3 1 0,-4-1 0,2 1 0,-4 3 0,-2-1 0,-2 1 0,-9-1 0,-4 0 0,-8 2 0,-5 0 0,-4 5 0,12-3 0,-1 3 0,12-2 0,-4-2 0,-10-1 0,11-4 0,-11 2 0,14-1 0,-13 0 0,14 1 0,2 0 0,14-1 0,11 1 0,6-2 0,0 2 0,-1-1 0,-2 1 0,1 0 0,1-1 0,0-1 0,-3 0 0,2 0 0,0 2 0,1-1 0,2 0 0,-2-1 0,4 0 0,-1 0 0,1-1 0,9 3 0,-5-2 0,3 3 0,-6-1 0,-4-2 0,-3 2 0,1 0 0,-6 0 0,-2-1 0,-3-1 0,-5 0 0,6 0 0,4 0 0,7-1 0,7 1 0,5-1 0,-1 1 0,-2 0 0,-2 2 0,0-1 0,2 0 0,6 0 0,-7 1 0,6-1 0,-5 1 0,1-1 0,5-1 0,-13 2 0,11-2 0,-4 1 0,3-2 0,-1 1 0,-1 0 0,-3 4 0,2-2 0,-1-1 0,1-1 0,5 0 0,-2 0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2.4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 16383,'44'20'0,"-6"-4"0,-26-12 0,3-1 0,1 3 0,9 1 0,16 8 0,6-3 0,14 11 0,-3-3 0,-2-2 0,-10-5 0,-16-9 0,-12-2 0,-8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4.64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25 16383,'40'-10'0,"-4"3"0,-20 4 0,0 1 0,2 0 0,-3 1 0,1 1 0,2 0 0,2 0 0,8 0 0,8 0 0,2 0 0,12 0 0,4 3 0,9-1 0,4 2 0,-5 0 0,-14-1 0,-13-1 0,-19-2 0,-5 0 0,5-2 0,-3 0 0,9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26.8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16 16383,'44'-3'0,"0"-1"0,-21 3 0,9-1 0,0 1 0,-1 1 0,4 0 0,-7-1 0,0 0 0,-5-1 0,0 2 0,1-1 0,12 3 0,-6-3 0,5 4 0,-6-2 0,-3 0 0,-2-1 0,-5 0 0,-5 0 0,2-1 0,-2 1 0,3 0 0,0-2 0,-2 1 0,2 1 0,4 1 0,-2 1 0,3 0 0,-10-2 0,7 0 0,-7 0 0,6 1 0,-5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0.05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15 16383,'50'-5'0,"-2"0"0,-26 5 0,6-2 0,-4 0 0,1 3 0,-1 0 0,5 2 0,2-2 0,5 0 0,1-1 0,0 0 0,-2 0 0,-6 0 0,0 0 0,-8 0 0,3 0 0,0 1 0,-2 0 0,6 2 0,-7-1 0,11 1 0,-1-1 0,6 1 0,4-1 0,-1 2 0,-7-3 0,-2-1 0,-9-1 0,2 0 0,-2 1 0,1 2 0,3-4 0,0 3 0,0-3 0,2 1 0,-3 1 0,7 0 0,-2 0 0,-4 0 0,-1 2 0,-7-1 0,2 1 0,-2-1 0,3 2 0,1 0 0,-2-1 0,2 1 0,-1-2 0,-1-1 0,4 2 0,9 0 0,6 2 0,11-2 0,-1 3 0,0-4 0,-15 5 0,-2-4 0,-17 0 0,-2 0 0,-5-1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1.98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 16383,'39'-1'0,"-3"0"0,-22 1 0,3 0 0,1-1 0,0 0 0,0 0 0,-1 1 0,1 0 0,0 0 0,1 0 0,3-1 0,-2 0 0,11 0 0,0 0 0,12 2 0,1-1 0,-3 1 0,-5-1 0,-6 0 0,-5 1 0,2 0 0,-4-1 0,0 0 0,-2 0 0,-2 0 0,-3 1 0,-1-1 0,2 1 0,-2-1 0,2-1 0,-3 1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34.0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 16383,'65'3'0,"-11"-1"0,-19 0 0,2 0 0,3-1 0,3 1 0,-2-1 0,-2-1 0,-2 1 0,3-1 0,-8 1 0,2-1 0,-6 0 0,-3 0 0,-1 0 0,-5 0 0,1 0 0,-2 0 0,1 1 0,0-1 0,7 1 0,0-1 0,3 0 0,4-1 0,-1 1 0,0-2 0,0 0 0,-7 1 0,2 0 0,-7 2 0,2-1 0,-1 0 0,4-1 0,2 0 0,7 0 0,1 4 0,8-1 0,-3 1 0,1-2 0,-10-1 0,-6-1 0,-8 1 0,-4-1 0,7 1 0,-6 0 0,12 1 0,0-1 0,5 1 0,4-1 0,-2 0 0,-5 0 0,-11 0 0,-6-1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1:59.25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20 16383,'56'-3'0,"2"1"0,-18 2 0,19 0 0,6 0 0,29 0 0,-40 0 0,1-1 0,6 1 0,0 0 0,-3-1 0,-1 0 0,5 1 0,-1 0 0,38 0 0,-46 0 0,-1 0 0,28 0 0,0 0 0,-13 0 0,-2 0 0,-5 0 0,-18 0 0,9 0 0,-10 0 0,9 1 0,-5 0 0,7 0 0,-9-1 0,5 0 0,-9 0 0,-1 0 0,-9-1 0,-9 0 0,-7 0 0,6 0 0,-9 0 0,9-1 0,-1 0 0,-7 1 0,8 0 0,0-1 0,1 1 0,3 0 0,-10 3 0,1-1 0,-1 1 0,3-1 0,2 0 0,-4-1 0,2 1 0,1-1 0,-3 0 0,4 0 0,-5 1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1.49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 16383,'71'2'0,"-11"0"0,-7-3 0,-5 3 0,18 1 0,-2 2 0,14 3 0,0-4 0,-8 0 0,17 3 0,-10-2 0,11 5 0,-12-5 0,-8-3 0,-10-3 0,-4 0 0,-5 0 0,-3 1 0,-11 1 0,4 0 0,-11 1 0,10 1 0,-6-2 0,7 3 0,-11 0 0,-2-1 0,0 0 0,7 1 0,6-2 0,6 0 0,4-1 0,-3 0 0,-1 0 0,-1 0 0,-5-1 0,-5 0 0,-5 0 0,-4 1 0,4-1 0,3 3 0,3-2 0,0 1 0,-8-1 0,1-1 0,-10 0 0,5-2 0,-3 1 0,3-3 0,-6 3 0,-2-1 0,5 3 0,5-1 0,2 1 0,4-1 0,-5 0 0,0 0 0,-6 0 0,-6-1 0,-4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3.51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5 16383,'55'0'0,"-3"0"0,-9 0 0,-1-2 0,12 1 0,-10-1 0,9 3 0,-7-1 0,10 1 0,-6-1 0,8 2 0,-2-1 0,3 0 0,10 0 0,-2-1 0,7 4 0,-14-3 0,-3 3 0,-12-3 0,3 1 0,-11-2 0,2 3 0,-9-1 0,-2 1 0,3-2 0,0 0 0,0-1 0,3 0 0,-4 0 0,-1 1 0,8-1 0,-3 2 0,1-2 0,-4 1 0,1-1 0,-1 0 0,-6 0 0,4-1 0,-13 1 0,2-2 0,-2 2 0,3-1 0,-1 1 0,3 0 0,-2 0 0,2 0 0,2 0 0,-2 0 0,4-1 0,-3 0 0,0 0 0,3 0 0,-5 1 0,3 1 0,-2-1 0,-8 2 0,6-2 0,-3 1 0,6 0 0,2-1 0,-6-1 0,1-1 0,-6 1 0,7 1 0,-6-1 0,7 1 0,-6 0 0,7 0 0,-8-1 0,1 0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2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 16383,'62'-7'0,"-3"2"0,-6 8 0,17 0 0,7 0 0,-26-2 0,1 0 0,45-1 0,-43 0 0,-1 0 0,39 2 0,-10 0 0,-13 0 0,0 0 0,-8-2 0,-2 2 0,2 0 0,14 3 0,-1-2 0,11 5 0,-20-5 0,-3 2 0,-18-3 0,-7-1 0,-14 0 0,0 0 0,-4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5.34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12 16383,'98'2'0,"-9"1"0,-4-2 0,-30 1 0,11-2 0,-24 0 0,5 0 0,5 0 0,-8 0 0,-2 0 0,-1-4 0,-6 1 0,7 0 0,-1 1 0,5-1 0,-2 2 0,6-2 0,-11 2 0,9 1 0,-4 0 0,11 0 0,-5 0 0,13 0 0,-7 0 0,4 1 0,18 1 0,5 2 0,-25-2 0,3 1 0,-6-1 0,2 0 0,13 1 0,0 0 0,-14 3 0,-1 0 0,3 0 0,-3 2 0,20 6 0,-7-4 0,-24-7 0,-3-2 0,-15-1 0,-13 1 0,0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2:06.77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73 16383,'54'1'0,"12"-1"0,-2 1 0,18-2 0,16-1 0,-41 0 0,2-1 0,0 1 0,2 0 0,17-1 0,1-1 0,-11 0 0,0 0 0,15 0 0,3 1 0,1-2 0,-1 1 0,-3 2 0,-1 0 0,-6 1 0,-2 0 0,-4 0 0,-3-1 0,-15 1 0,-2-1 0,43 0 0,-15 0 0,-29 2 0,-10 0 0,-8-1 0,-11-1 0,5 0 0,-3-1 0,-3 2 0,-3 0 0,0 0 0,-2 0 0,4 1 0,9-1 0,5 1 0,9 1 0,-10-2 0,-5 1 0,-18-2 0,9 2 0,-3-1 0,10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47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16383,'50'-3'0,"7"5"0,-15 3 0,11 1 0,-11-4 0,-6 0 0,-11 0 0,-6 0 0,-4 1 0,8 0 0,-2 0 0,13 2 0,-4-2 0,1-1 0,2-3 0,-8-2 0,4 2 0,-5 2 0,0 2 0,3 2 0,-3 1 0,-10-4 0,5 1 0,-6 0 0,11 0 0,-3-1 0,-5-1 0,3-2 0,-6-1 0,4 4 0,-2-2 0,4-1 0,2 2 0,-2-2 0,-3 2 0,0 1 0,-1 1 0,5-2 0,-5-1 0,1 0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39:50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16383,'55'0'0,"2"3"0,-22-1 0,7 2 0,10-1 0,1 0 0,22 2 0,-6 0 0,25 0 0,-11 0 0,5 2 0,-20 1 0,4-1 0,-10-3 0,-4-3 0,4-1 0,-17 0 0,7 1 0,-8 3 0,10 4 0,-6 1 0,11 4 0,-7-6 0,11 2 0,-10-6 0,-5 0 0,-3-2 0,-26 0 0,-1 0 0,-14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0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1313 128 16383,'-84'-34'0,"12"5"0,4 18 0,6 0 0,-10 3 0,2-2 0,8 2 0,12 2 0,1 2 0,9 5 0,4 0 0,-4-3 0,14 1 0,-3-1 0,4 2 0,-10 0 0,1 0 0,-12 0 0,8 0 0,2-1 0,8 0 0,7 0 0,-6 0 0,7 2 0,0-1 0,3 2 0,5 0 0,-4 2 0,1 3 0,-3-1 0,4 1 0,1-1 0,-6 1 0,9-3 0,-10 2 0,6 2 0,0-4 0,-2 5 0,5-4 0,-2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1701 55 16383,'-63'-16'0,"-2"2"0,2 14 0,-1 0 0,-14 0 0,-3-2 0,-4-1 0,6-3 0,6 1 0,11 1 0,-4 1 0,14 2 0,2 1 0,15 0 0,0 1 0,12-1 0,-5 1 0,3 6 0,-13-4 0,6 6 0,-3-6 0,4 0 0,11-1 0,-8 0 0,9-2 0,-5-1 0,2 1 0,-3-1 0,-2 0 0,5 0 0,-1 0 0,6 1 0,-1 1 0,2 0 0,1 2 0,-2-1 0,4 0 0,-8-1 0,6 2 0,-2-2 0,-3 3 0,8-4 0,-12 1 0,7-1 0,-12 3 0,11-2 0,2 3 0,2-1 0,2 1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09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1002 1 16383,'-42'13'0,"6"1"0,16-5 0,5 2 0,-3 0 0,3-4 0,0 1 0,0-4 0,-1 1 0,-3 1 0,4-2 0,1 1 0,-8 0 0,3 0 0,-8-1 0,-2 0 0,6-2 0,-2 1 0,6-2 0,2 2 0,-1-3 0,-2 4 0,-3-4 0,-6 1 0,3-2 0,-13 3 0,5-1 0,-10 3 0,3 0 0,3 0 0,4-2 0,10-1 0,4-1 0,6 0 0,0 0 0,-5 1 0,4 0 0,-7 0 0,9 1 0,-4-1 0,1 0 0,2 0 0,-6 1 0,9 0 0,-5-1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15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3312 44 16383,'-56'-2'0,"6"2"0,22-2 0,-11 3 0,-8-2 0,-8 1 0,-16-5 0,-3 4 0,-4-6 0,6 5 0,0-3 0,8 3 0,-8 0 0,7 2 0,-5-2 0,-6 2 0,-6 0 0,8 0 0,-4-2 0,17 1 0,-1-1 0,-2 2 0,2-1 0,-9-1 0,8 1 0,-4-1 0,12 2 0,1 0 0,13 0 0,1 0 0,7 0 0,-7-1 0,5 2 0,-3-2 0,5 2 0,-6 0 0,6-1 0,-6 0 0,3-1 0,4 0 0,-6 0 0,7 3 0,-5-2 0,6 2 0,-2-2 0,3 0 0,-9 1 0,4 0 0,-6 1 0,12 0 0,2-2 0,9 1 0,7 0 0,-10 1 0,3-1 0,-15 2 0,7 1 0,-9 0 0,6 1 0,-2-1 0,3 0 0,4-2 0,-2-1 0,1 0 0,-11 1 0,-1 0 0,-6 1 0,5-1 0,5-1 0,7-2 0,2 1 0,6-1 0,3 2 0,-7 0 0,5 0 0,-9 1 0,7-2 0,2 0 0,1 0 0,-2 5 0,5-1 0,-3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9T03:40:24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1125 43 16383,'-45'-5'0,"5"3"0,21 1 0,-4 1 0,1 0 0,-4-1 0,0-1 0,-7-3 0,1 3 0,-5-2 0,14 4 0,-1 0 0,7-1 0,-4-1 0,-3-1 0,-8 1 0,3 1 0,-11-1 0,11 2 0,-13-3 0,13 3 0,-4 0 0,5-1 0,-1 0 0,2 0 0,-3-2 0,4 3 0,2-1 0,0 2 0,0 1 0,2-2 0,1 0 0,2 1 0,3-1 0,2 1 0,-6-1 0,6 0 0,-10 0 0,4 0 0,2 1 0,-1-1 0,4 1 0,0-1 0,0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DD20C-FB3F-4504-9C62-21B343FFE053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2B7B4-EF14-43D5-8C58-459E07C4B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8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translational paradigm and our obligation to </a:t>
            </a:r>
            <a:r>
              <a:rPr lang="en-US" dirty="0" err="1"/>
              <a:t>propogate</a:t>
            </a:r>
            <a:r>
              <a:rPr lang="en-US" dirty="0"/>
              <a:t> translation.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D3EC8-964B-4C0B-82ED-CDEBD69FFA1A}" type="datetime1">
              <a:rPr lang="en-US" smtClean="0"/>
              <a:t>6/28/21</a:t>
            </a:fld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994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" y="1504950"/>
            <a:ext cx="79248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Rectangle 8"/>
          <p:cNvSpPr/>
          <p:nvPr userDrawn="1"/>
        </p:nvSpPr>
        <p:spPr>
          <a:xfrm>
            <a:off x="0" y="209550"/>
            <a:ext cx="228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96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4582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9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800000"/>
              </a:buClr>
              <a:buFont typeface="Courier New"/>
              <a:buChar char="o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B0F82-5B01-564F-987C-AA95E66F8F8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9819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 CTSI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0289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924800" y="4705350"/>
            <a:ext cx="381000" cy="381000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9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57" y="1078004"/>
            <a:ext cx="4002043" cy="3244322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1239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3525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1907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4193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2575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4861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648200" y="1276350"/>
            <a:ext cx="3657600" cy="2133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172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965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1123950"/>
            <a:ext cx="3429000" cy="14478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744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Bebas Neue"/>
                <a:cs typeface="Bebas Neue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515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581150"/>
            <a:ext cx="9144000" cy="1409700"/>
          </a:xfrm>
          <a:prstGeom prst="rect">
            <a:avLst/>
          </a:prstGeom>
          <a:solidFill>
            <a:srgbClr val="8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209550"/>
            <a:ext cx="304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6670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8006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342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696200" y="4552950"/>
            <a:ext cx="129540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94551"/>
            <a:ext cx="9144000" cy="4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" action="ppaction://hlinkshowjump?jump=nextslide" highlightClick="1"/>
          </p:cNvPr>
          <p:cNvSpPr/>
          <p:nvPr/>
        </p:nvSpPr>
        <p:spPr>
          <a:xfrm>
            <a:off x="8382000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/>
          <p:nvPr/>
        </p:nvSpPr>
        <p:spPr>
          <a:xfrm>
            <a:off x="8036087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solidFill>
            <a:srgbClr val="800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pic>
        <p:nvPicPr>
          <p:cNvPr id="4" name="Picture 3" descr="SC-CTSI-Logo_No-Acronym copy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131338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be-statement.org/fileadmin/Strobe/uploads/checklists/STROBE_checklist_conference_abstract_DRAFT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3.png"/><Relationship Id="rId40" Type="http://schemas.openxmlformats.org/officeDocument/2006/relationships/customXml" Target="../ink/ink19.xml"/><Relationship Id="rId45" Type="http://schemas.openxmlformats.org/officeDocument/2006/relationships/image" Target="../media/image37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8.png"/><Relationship Id="rId30" Type="http://schemas.openxmlformats.org/officeDocument/2006/relationships/customXml" Target="../ink/ink14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8" Type="http://schemas.openxmlformats.org/officeDocument/2006/relationships/customXml" Target="../ink/ink3.xml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18.xml"/><Relationship Id="rId20" Type="http://schemas.openxmlformats.org/officeDocument/2006/relationships/customXml" Target="../ink/ink9.xml"/><Relationship Id="rId4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sc-cts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for Writing 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Research Abstract and 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Research Poster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LAsBEST@USC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Summer Seminar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June 29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3144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Cecilia M. Patino-Sutton MD PhD MeD</a:t>
            </a:r>
          </a:p>
        </p:txBody>
      </p:sp>
    </p:spTree>
    <p:extLst>
      <p:ext uri="{BB962C8B-B14F-4D97-AF65-F5344CB8AC3E}">
        <p14:creationId xmlns:p14="http://schemas.microsoft.com/office/powerpoint/2010/main" val="24222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61-8058-174A-A1EF-62B36349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153400" cy="422672"/>
          </a:xfrm>
        </p:spPr>
        <p:txBody>
          <a:bodyPr/>
          <a:lstStyle/>
          <a:p>
            <a:r>
              <a:rPr lang="en-US" sz="2800" dirty="0"/>
              <a:t>What other types of study designs are there?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FA3F1D-6CF9-2A4D-8F10-F0F932E27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730480"/>
              </p:ext>
            </p:extLst>
          </p:nvPr>
        </p:nvGraphicFramePr>
        <p:xfrm>
          <a:off x="457200" y="1028700"/>
          <a:ext cx="7848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1336700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3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Association (causal)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1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8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7293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75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6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468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152252-D675-254C-BE9F-4EE799B53327}"/>
              </a:ext>
            </a:extLst>
          </p:cNvPr>
          <p:cNvSpPr txBox="1"/>
          <p:nvPr/>
        </p:nvSpPr>
        <p:spPr>
          <a:xfrm>
            <a:off x="1143000" y="386715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structure of an abstract will depend on the study design of the research.</a:t>
            </a:r>
          </a:p>
        </p:txBody>
      </p:sp>
    </p:spTree>
    <p:extLst>
      <p:ext uri="{BB962C8B-B14F-4D97-AF65-F5344CB8AC3E}">
        <p14:creationId xmlns:p14="http://schemas.microsoft.com/office/powerpoint/2010/main" val="332145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F7DB-8044-BE42-93EE-B792B03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352550"/>
            <a:ext cx="7620000" cy="422672"/>
          </a:xfrm>
        </p:spPr>
        <p:txBody>
          <a:bodyPr/>
          <a:lstStyle/>
          <a:p>
            <a:r>
              <a:rPr lang="en-US" dirty="0"/>
              <a:t>A tool to help you write a rigorous abstract for your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73F4-83C9-E344-AC0C-B38A4781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491917"/>
            <a:ext cx="7937500" cy="97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F6495-77DE-7141-BCCE-F1B59D1806EE}"/>
              </a:ext>
            </a:extLst>
          </p:cNvPr>
          <p:cNvSpPr/>
          <p:nvPr/>
        </p:nvSpPr>
        <p:spPr>
          <a:xfrm>
            <a:off x="1530350" y="4186512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https://www.equator-network.org/reporting-guidelines/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6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D8E7-267C-034D-A1E3-A04F346E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reporting guideline?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C25E23-606D-E446-B837-E38BB4BA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8" y="1123950"/>
            <a:ext cx="3180982" cy="38559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2DE9-912A-E24C-8410-F1E46BD2C45A}"/>
              </a:ext>
            </a:extLst>
          </p:cNvPr>
          <p:cNvSpPr txBox="1"/>
          <p:nvPr/>
        </p:nvSpPr>
        <p:spPr>
          <a:xfrm>
            <a:off x="4724400" y="2114550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tool that guides researcher, when writing scientific papers, on the items that should be included in each sections of the paper, including the ABSTRACT!!!</a:t>
            </a:r>
          </a:p>
          <a:p>
            <a:endParaRPr lang="en-US" dirty="0"/>
          </a:p>
          <a:p>
            <a:r>
              <a:rPr lang="en-US" dirty="0"/>
              <a:t>The items of a reporting guideline will depend on the study design of the study. </a:t>
            </a:r>
          </a:p>
        </p:txBody>
      </p:sp>
    </p:spTree>
    <p:extLst>
      <p:ext uri="{BB962C8B-B14F-4D97-AF65-F5344CB8AC3E}">
        <p14:creationId xmlns:p14="http://schemas.microsoft.com/office/powerpoint/2010/main" val="19699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8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10930-DD94-3847-90B6-86F60CE4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88" y="559909"/>
            <a:ext cx="6660573" cy="435499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B0A0C5-734E-3C4F-8037-07F2C613B71C}"/>
              </a:ext>
            </a:extLst>
          </p:cNvPr>
          <p:cNvSpPr/>
          <p:nvPr/>
        </p:nvSpPr>
        <p:spPr>
          <a:xfrm>
            <a:off x="1817757" y="1459523"/>
            <a:ext cx="1092496" cy="4308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0B646E9-DF8A-1346-894C-A27673B1EC2D}"/>
              </a:ext>
            </a:extLst>
          </p:cNvPr>
          <p:cNvSpPr/>
          <p:nvPr/>
        </p:nvSpPr>
        <p:spPr>
          <a:xfrm rot="16200000">
            <a:off x="-336573" y="3449482"/>
            <a:ext cx="2113588" cy="483578"/>
          </a:xfrm>
          <a:prstGeom prst="downArrow">
            <a:avLst>
              <a:gd name="adj1" fmla="val 50000"/>
              <a:gd name="adj2" fmla="val 5691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E44B93-CB28-1445-BB44-EFFE1085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4" y="147295"/>
            <a:ext cx="4218709" cy="49654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D0C23-6A83-CD4B-BC2A-E759C63CF1BB}"/>
              </a:ext>
            </a:extLst>
          </p:cNvPr>
          <p:cNvSpPr txBox="1"/>
          <p:nvPr/>
        </p:nvSpPr>
        <p:spPr>
          <a:xfrm>
            <a:off x="1752600" y="4881961"/>
            <a:ext cx="2257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Link to reporting guideline</a:t>
            </a:r>
            <a:endParaRPr lang="en-US" sz="9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1E41259-58CD-5E46-8C64-C8980586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33" y="147295"/>
            <a:ext cx="3754235" cy="4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8A9-4746-924C-9DB7-FBF6682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842A0-EA04-9941-95A9-040F5C75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section that you need to include based on the study design</a:t>
            </a:r>
          </a:p>
          <a:p>
            <a:r>
              <a:rPr lang="en-US" dirty="0"/>
              <a:t>There are terrific resources online that can guide (EQUATOR network)</a:t>
            </a:r>
          </a:p>
          <a:p>
            <a:r>
              <a:rPr lang="en-US" dirty="0"/>
              <a:t>Title should include the study design</a:t>
            </a:r>
          </a:p>
          <a:p>
            <a:r>
              <a:rPr lang="en-US" dirty="0"/>
              <a:t>Abstract is an intention getter! </a:t>
            </a:r>
          </a:p>
          <a:p>
            <a:r>
              <a:rPr lang="en-US" dirty="0"/>
              <a:t>It makes the process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2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created and presented a Research Poster?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26298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C480-5043-774C-83F2-787E9A6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D676-37FE-AF47-8374-4B5DD85D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Goals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Develop skills 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Data management and exploration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Develop and implement a data analysis plan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Summarize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Interpret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Teamwork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Poster development and presentation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Summarize the setup of the study from which the dataset came from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methods used in analyzing the data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main findings from the analysis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/>
              <a:t>Describe the conclusions drawn from the main findings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6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37F-8567-3941-9AA0-8D531EDB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471E-8652-7C4C-94A6-97219A50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My background for why I am interested in you!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Introduce you to some useful resources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Writing a scientific abstract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Developing a scientific poster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Go over practical recommendations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Discuss roadblocks to creating research abstracts and posters</a:t>
            </a:r>
          </a:p>
        </p:txBody>
      </p:sp>
    </p:spTree>
    <p:extLst>
      <p:ext uri="{BB962C8B-B14F-4D97-AF65-F5344CB8AC3E}">
        <p14:creationId xmlns:p14="http://schemas.microsoft.com/office/powerpoint/2010/main" val="7389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0458-2BB1-CC49-A654-BB948447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BEST Dataset Description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E9D7197-F4F0-6F4E-A2EC-9E43FF53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3950"/>
            <a:ext cx="8229600" cy="1710345"/>
          </a:xfr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3FF3209-2626-B144-8E47-6EDDAFD8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830140"/>
            <a:ext cx="8096250" cy="11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96F5-E949-0B42-ABCC-D65F7578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22672"/>
          </a:xfrm>
        </p:spPr>
        <p:txBody>
          <a:bodyPr/>
          <a:lstStyle/>
          <a:p>
            <a:r>
              <a:rPr lang="en-US" sz="3200" dirty="0"/>
              <a:t>LA Best Poster Presentation Guidelines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7A31425-29A1-084F-9BD5-63769F0D3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1" y="1028700"/>
            <a:ext cx="7609297" cy="3394075"/>
          </a:xfrm>
        </p:spPr>
      </p:pic>
    </p:spTree>
    <p:extLst>
      <p:ext uri="{BB962C8B-B14F-4D97-AF65-F5344CB8AC3E}">
        <p14:creationId xmlns:p14="http://schemas.microsoft.com/office/powerpoint/2010/main" val="361731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A3CF-6B61-B144-89FB-D366DBE1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Objectives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D105F60E-CC48-1642-A723-DEAB74F7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42820"/>
            <a:ext cx="5943599" cy="3759246"/>
          </a:xfrm>
        </p:spPr>
      </p:pic>
    </p:spTree>
    <p:extLst>
      <p:ext uri="{BB962C8B-B14F-4D97-AF65-F5344CB8AC3E}">
        <p14:creationId xmlns:p14="http://schemas.microsoft.com/office/powerpoint/2010/main" val="326896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11A5-426D-8B44-B8AB-5526A9CC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21ED106-868C-1B45-9F56-B1CE5168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5" y="1278648"/>
            <a:ext cx="8660459" cy="30457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49422B-27AA-0B4E-B6EA-F0134611F2F1}"/>
                  </a:ext>
                </a:extLst>
              </p14:cNvPr>
              <p14:cNvContentPartPr/>
              <p14:nvPr/>
            </p14:nvContentPartPr>
            <p14:xfrm>
              <a:off x="3330041" y="1719811"/>
              <a:ext cx="450000" cy="13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49422B-27AA-0B4E-B6EA-F0134611F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6041" y="1611811"/>
                <a:ext cx="557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483234-342C-C241-8911-5FCF9290B2B4}"/>
                  </a:ext>
                </a:extLst>
              </p14:cNvPr>
              <p14:cNvContentPartPr/>
              <p14:nvPr/>
            </p14:nvContentPartPr>
            <p14:xfrm>
              <a:off x="4737641" y="1750771"/>
              <a:ext cx="593280" cy="19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483234-342C-C241-8911-5FCF9290B2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641" y="1642771"/>
                <a:ext cx="70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9213D6-B742-F845-8CD7-1C09715611DC}"/>
                  </a:ext>
                </a:extLst>
              </p14:cNvPr>
              <p14:cNvContentPartPr/>
              <p14:nvPr/>
            </p14:nvContentPartPr>
            <p14:xfrm>
              <a:off x="3339761" y="2296531"/>
              <a:ext cx="368280" cy="25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9213D6-B742-F845-8CD7-1C09715611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5761" y="2188531"/>
                <a:ext cx="4759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CD86D6-E595-EE49-882A-EC75F648810C}"/>
                  </a:ext>
                </a:extLst>
              </p14:cNvPr>
              <p14:cNvContentPartPr/>
              <p14:nvPr/>
            </p14:nvContentPartPr>
            <p14:xfrm>
              <a:off x="4680401" y="2311291"/>
              <a:ext cx="586800" cy="44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CD86D6-E595-EE49-882A-EC75F64881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6761" y="2203291"/>
                <a:ext cx="694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F6B432-4612-484B-9E1D-1DEECEF53B7B}"/>
                  </a:ext>
                </a:extLst>
              </p14:cNvPr>
              <p14:cNvContentPartPr/>
              <p14:nvPr/>
            </p14:nvContentPartPr>
            <p14:xfrm>
              <a:off x="5159201" y="2812051"/>
              <a:ext cx="472680" cy="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F6B432-4612-484B-9E1D-1DEECEF53B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5561" y="2704051"/>
                <a:ext cx="580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1D3540-0534-134B-AD70-548EE432825A}"/>
                  </a:ext>
                </a:extLst>
              </p14:cNvPr>
              <p14:cNvContentPartPr/>
              <p14:nvPr/>
            </p14:nvContentPartPr>
            <p14:xfrm>
              <a:off x="6593441" y="2863531"/>
              <a:ext cx="612360" cy="23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1D3540-0534-134B-AD70-548EE43282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9801" y="2755891"/>
                <a:ext cx="720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1A3EE4-74E0-F44B-A029-451C28066A59}"/>
                  </a:ext>
                </a:extLst>
              </p14:cNvPr>
              <p14:cNvContentPartPr/>
              <p14:nvPr/>
            </p14:nvContentPartPr>
            <p14:xfrm>
              <a:off x="3291161" y="3412891"/>
              <a:ext cx="361080" cy="57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1A3EE4-74E0-F44B-A029-451C28066A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7161" y="3305251"/>
                <a:ext cx="468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0899B7-A529-C74C-B034-134A2A2E0C78}"/>
                  </a:ext>
                </a:extLst>
              </p14:cNvPr>
              <p14:cNvContentPartPr/>
              <p14:nvPr/>
            </p14:nvContentPartPr>
            <p14:xfrm>
              <a:off x="4645481" y="3462571"/>
              <a:ext cx="1192680" cy="27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0899B7-A529-C74C-B034-134A2A2E0C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1841" y="3354931"/>
                <a:ext cx="1300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A5E1B4-B24D-9241-9BA3-29943D62CDC7}"/>
                  </a:ext>
                </a:extLst>
              </p14:cNvPr>
              <p14:cNvContentPartPr/>
              <p14:nvPr/>
            </p14:nvContentPartPr>
            <p14:xfrm>
              <a:off x="5158481" y="4036411"/>
              <a:ext cx="405360" cy="15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A5E1B4-B24D-9241-9BA3-29943D62CD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4481" y="3928411"/>
                <a:ext cx="513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612F6C-A5D4-6A40-BB87-F3343A0B13ED}"/>
                  </a:ext>
                </a:extLst>
              </p14:cNvPr>
              <p14:cNvContentPartPr/>
              <p14:nvPr/>
            </p14:nvContentPartPr>
            <p14:xfrm>
              <a:off x="5966321" y="4016971"/>
              <a:ext cx="1707120" cy="43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612F6C-A5D4-6A40-BB87-F3343A0B13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2681" y="3908971"/>
                <a:ext cx="1814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4E96D2-E846-C94F-B529-0D69160069BE}"/>
                  </a:ext>
                </a:extLst>
              </p14:cNvPr>
              <p14:cNvContentPartPr/>
              <p14:nvPr/>
            </p14:nvContentPartPr>
            <p14:xfrm>
              <a:off x="8480561" y="1557811"/>
              <a:ext cx="186840" cy="59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4E96D2-E846-C94F-B529-0D69160069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26921" y="1449811"/>
                <a:ext cx="294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EADF69-B0E1-CE40-BC23-825C54ED0F3C}"/>
                  </a:ext>
                </a:extLst>
              </p14:cNvPr>
              <p14:cNvContentPartPr/>
              <p14:nvPr/>
            </p14:nvContentPartPr>
            <p14:xfrm>
              <a:off x="386321" y="1773811"/>
              <a:ext cx="271800" cy="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EADF69-B0E1-CE40-BC23-825C54ED0F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2681" y="1665811"/>
                <a:ext cx="379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CF1DD6-7F40-8546-9A02-C1E07A9F046F}"/>
                  </a:ext>
                </a:extLst>
              </p14:cNvPr>
              <p14:cNvContentPartPr/>
              <p14:nvPr/>
            </p14:nvContentPartPr>
            <p14:xfrm>
              <a:off x="364001" y="2322811"/>
              <a:ext cx="292320" cy="6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CF1DD6-7F40-8546-9A02-C1E07A9F04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001" y="2214811"/>
                <a:ext cx="399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9BBA3C-3F73-4F4E-B9BA-CC1185A4484B}"/>
                  </a:ext>
                </a:extLst>
              </p14:cNvPr>
              <p14:cNvContentPartPr/>
              <p14:nvPr/>
            </p14:nvContentPartPr>
            <p14:xfrm>
              <a:off x="397841" y="2924011"/>
              <a:ext cx="623880" cy="26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9BBA3C-3F73-4F4E-B9BA-CC1185A448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841" y="2816371"/>
                <a:ext cx="7315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67ABF8-91F1-8148-99B0-4CA36DA2541C}"/>
                  </a:ext>
                </a:extLst>
              </p14:cNvPr>
              <p14:cNvContentPartPr/>
              <p14:nvPr/>
            </p14:nvContentPartPr>
            <p14:xfrm>
              <a:off x="447881" y="3500371"/>
              <a:ext cx="279720" cy="3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67ABF8-91F1-8148-99B0-4CA36DA254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881" y="3392731"/>
                <a:ext cx="387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01854D-E76B-8042-A5DD-0BCB9816BDAA}"/>
                  </a:ext>
                </a:extLst>
              </p14:cNvPr>
              <p14:cNvContentPartPr/>
              <p14:nvPr/>
            </p14:nvContentPartPr>
            <p14:xfrm>
              <a:off x="410441" y="4072411"/>
              <a:ext cx="565920" cy="6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01854D-E76B-8042-A5DD-0BCB9816BD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6801" y="3964771"/>
                <a:ext cx="6735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F4AB89-6927-6C4B-B724-53EC9A65F9FB}"/>
                  </a:ext>
                </a:extLst>
              </p14:cNvPr>
              <p14:cNvContentPartPr/>
              <p14:nvPr/>
            </p14:nvContentPartPr>
            <p14:xfrm>
              <a:off x="1158881" y="1503811"/>
              <a:ext cx="810000" cy="7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F4AB89-6927-6C4B-B724-53EC9A65F9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4881" y="1395811"/>
                <a:ext cx="917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173B28-DFD6-CA4D-BFA0-CE5F20B8BD66}"/>
                  </a:ext>
                </a:extLst>
              </p14:cNvPr>
              <p14:cNvContentPartPr/>
              <p14:nvPr/>
            </p14:nvContentPartPr>
            <p14:xfrm>
              <a:off x="1133681" y="2079451"/>
              <a:ext cx="868320" cy="35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173B28-DFD6-CA4D-BFA0-CE5F20B8BD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0041" y="1971811"/>
                <a:ext cx="975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70BBA3-095C-9C4E-8C8A-E1762FE97B52}"/>
                  </a:ext>
                </a:extLst>
              </p14:cNvPr>
              <p14:cNvContentPartPr/>
              <p14:nvPr/>
            </p14:nvContentPartPr>
            <p14:xfrm>
              <a:off x="1154561" y="2683171"/>
              <a:ext cx="823680" cy="12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70BBA3-095C-9C4E-8C8A-E1762FE97B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0921" y="2575171"/>
                <a:ext cx="9313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DD1411-94A2-FB4A-8CC6-60042B847A36}"/>
                  </a:ext>
                </a:extLst>
              </p14:cNvPr>
              <p14:cNvContentPartPr/>
              <p14:nvPr/>
            </p14:nvContentPartPr>
            <p14:xfrm>
              <a:off x="1164281" y="3250171"/>
              <a:ext cx="857520" cy="28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DD1411-94A2-FB4A-8CC6-60042B847A3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641" y="3142171"/>
                <a:ext cx="965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364C05-9BA6-E141-9755-B4431185C5B4}"/>
                  </a:ext>
                </a:extLst>
              </p14:cNvPr>
              <p14:cNvContentPartPr/>
              <p14:nvPr/>
            </p14:nvContentPartPr>
            <p14:xfrm>
              <a:off x="1159241" y="3811771"/>
              <a:ext cx="882360" cy="27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364C05-9BA6-E141-9755-B4431185C5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5601" y="3703771"/>
                <a:ext cx="99000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84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0D6F-F4DC-A24C-9DF3-0AA92628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Layout</a:t>
            </a:r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BF49F-DF07-1E43-AB38-54E43434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971550"/>
            <a:ext cx="7391400" cy="398145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93BEC1-1C50-EF48-8A78-95CB07DA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784708"/>
            <a:ext cx="1219200" cy="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92892D-0BED-314E-BE4C-DBC078185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71550"/>
            <a:ext cx="4267199" cy="30480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3B4746-88FF-A547-884A-CC6F9982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784868"/>
            <a:ext cx="1600200" cy="4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LAsBEST@USC</a:t>
            </a:r>
            <a:r>
              <a:rPr lang="en-US" dirty="0"/>
              <a:t> Instructions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700CE-74AC-B641-B9D9-A5BF1AF2E427}"/>
              </a:ext>
            </a:extLst>
          </p:cNvPr>
          <p:cNvSpPr txBox="1"/>
          <p:nvPr/>
        </p:nvSpPr>
        <p:spPr>
          <a:xfrm>
            <a:off x="4868917" y="104775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Provide Descriptive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summary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visualization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regression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Summarize finding using tabular and graphical displays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interpretation of main findings and final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Prepare poster summarizing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Main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4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F731-BC82-C04D-B557-9350322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D61-70F1-D248-89C1-0EA13D4E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Decide what section each of you will present, but make sure you know all the sections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Write out what each one will say, every single word!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Practice presenting your section, many times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PowerPoint capabilities to practice</a:t>
            </a:r>
          </a:p>
          <a:p>
            <a:pPr>
              <a:buFont typeface="+mj-lt"/>
              <a:buAutoNum type="arabicPeriod"/>
            </a:pPr>
            <a:r>
              <a:rPr lang="en-US" dirty="0"/>
              <a:t>Record your presentation so you can evaluate identify what sections to work on.</a:t>
            </a:r>
          </a:p>
          <a:p>
            <a:pPr marL="457200" lvl="1" indent="0">
              <a:buNone/>
            </a:pPr>
            <a:r>
              <a:rPr lang="en-US" dirty="0"/>
              <a:t>e.g., Write out what each one will say using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9D38-5589-8149-8E02-419E4307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6184"/>
            <a:ext cx="4724400" cy="5243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400DD3-67DF-A341-9230-E9D50AC5E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93" y="2444757"/>
            <a:ext cx="3471724" cy="1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84D-C21C-8846-9323-6B953C1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summarize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9831-7BA7-2043-94F9-55EC160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poster clear and concise do not intimidate the audience </a:t>
            </a:r>
          </a:p>
          <a:p>
            <a:r>
              <a:rPr lang="en-US" dirty="0"/>
              <a:t>Practice and write down every word you are going to say. PRACTICE!</a:t>
            </a:r>
          </a:p>
          <a:p>
            <a:r>
              <a:rPr lang="en-US" dirty="0"/>
              <a:t>You should know all your team’s parts in case something happens on the day of the presentation</a:t>
            </a:r>
          </a:p>
          <a:p>
            <a:r>
              <a:rPr lang="en-US" dirty="0"/>
              <a:t>Keep it easy to read, use graphs and table, not so much words</a:t>
            </a:r>
          </a:p>
          <a:p>
            <a:r>
              <a:rPr lang="en-US" dirty="0" err="1"/>
              <a:t>Powerpoint</a:t>
            </a:r>
            <a:r>
              <a:rPr lang="en-US" dirty="0"/>
              <a:t> capabilities.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CFA0-AB46-C643-8678-6327C462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profiles.sc-ctsi.org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cecilia.patinosutton</a:t>
            </a:r>
            <a:endParaRPr lang="en-US" sz="24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814331-96EC-FB4C-BB82-BD62A18F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8229600" cy="30044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12790-4CAE-9146-BAE1-B19442D05FFB}"/>
              </a:ext>
            </a:extLst>
          </p:cNvPr>
          <p:cNvSpPr txBox="1"/>
          <p:nvPr/>
        </p:nvSpPr>
        <p:spPr>
          <a:xfrm>
            <a:off x="1905000" y="4282325"/>
            <a:ext cx="21336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Lead Master </a:t>
            </a:r>
          </a:p>
          <a:p>
            <a:r>
              <a:rPr lang="en-US" sz="1400" dirty="0">
                <a:latin typeface="+mj-lt"/>
              </a:rPr>
              <a:t>Clinical Translational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510D1-2E30-C140-99D2-5512F9D4316B}"/>
              </a:ext>
            </a:extLst>
          </p:cNvPr>
          <p:cNvSpPr txBox="1"/>
          <p:nvPr/>
        </p:nvSpPr>
        <p:spPr>
          <a:xfrm>
            <a:off x="4191000" y="4266027"/>
            <a:ext cx="21336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PI NIH Training Grant in Clinical Translational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A3DB-4EB1-184A-857A-0FCC5B054414}"/>
              </a:ext>
            </a:extLst>
          </p:cNvPr>
          <p:cNvSpPr txBox="1"/>
          <p:nvPr/>
        </p:nvSpPr>
        <p:spPr>
          <a:xfrm>
            <a:off x="6539845" y="4207163"/>
            <a:ext cx="2451755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Research Interest</a:t>
            </a:r>
          </a:p>
          <a:p>
            <a:r>
              <a:rPr lang="en-US" sz="1400" dirty="0">
                <a:latin typeface="+mj-lt"/>
              </a:rPr>
              <a:t>Asthma</a:t>
            </a:r>
          </a:p>
          <a:p>
            <a:r>
              <a:rPr lang="en-US" sz="1400" dirty="0">
                <a:latin typeface="+mj-lt"/>
              </a:rPr>
              <a:t>Educational Interventions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82B1-5A13-344B-8B75-607A531A7E60}"/>
              </a:ext>
            </a:extLst>
          </p:cNvPr>
          <p:cNvSpPr txBox="1"/>
          <p:nvPr/>
        </p:nvSpPr>
        <p:spPr>
          <a:xfrm>
            <a:off x="5562600" y="318135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patinosu@med.usc.edu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80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093AF8-4B58-8344-ABE2-2A02A6BD88D9}"/>
              </a:ext>
            </a:extLst>
          </p:cNvPr>
          <p:cNvSpPr txBox="1"/>
          <p:nvPr/>
        </p:nvSpPr>
        <p:spPr>
          <a:xfrm>
            <a:off x="2818542" y="1010962"/>
            <a:ext cx="1572946" cy="1408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+mj-lt"/>
              </a:rPr>
              <a:t>Impacto</a:t>
            </a:r>
            <a:endParaRPr lang="en-US" sz="1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Severidad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Internaciones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Costo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Mortalidad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▵Calidad de </a:t>
            </a:r>
            <a:r>
              <a:rPr lang="en-US" sz="1200" dirty="0" err="1">
                <a:latin typeface="+mj-lt"/>
              </a:rPr>
              <a:t>vida</a:t>
            </a:r>
            <a:endParaRPr lang="en-US" sz="1200" dirty="0">
              <a:latin typeface="+mj-lt"/>
            </a:endParaRPr>
          </a:p>
          <a:p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03E0-F04B-F944-9E90-A880AC6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-9175"/>
            <a:ext cx="7258050" cy="422672"/>
          </a:xfrm>
        </p:spPr>
        <p:txBody>
          <a:bodyPr/>
          <a:lstStyle/>
          <a:p>
            <a:br>
              <a:rPr lang="en-US" sz="2400" dirty="0"/>
            </a:br>
            <a:r>
              <a:rPr lang="en-US" sz="2400" dirty="0"/>
              <a:t>Clinical and Translational Research-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5FEDD3-8A76-3441-B0D6-58995CEB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648" y="884511"/>
            <a:ext cx="4495800" cy="4063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F7CAC-0597-0C49-8021-99D90C984F3D}"/>
              </a:ext>
            </a:extLst>
          </p:cNvPr>
          <p:cNvSpPr/>
          <p:nvPr/>
        </p:nvSpPr>
        <p:spPr>
          <a:xfrm>
            <a:off x="4391488" y="4767048"/>
            <a:ext cx="4483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ncats.nih.gov</a:t>
            </a:r>
            <a:r>
              <a:rPr lang="en-US" dirty="0"/>
              <a:t>/translation/spectrum</a:t>
            </a:r>
          </a:p>
        </p:txBody>
      </p:sp>
    </p:spTree>
    <p:extLst>
      <p:ext uri="{BB962C8B-B14F-4D97-AF65-F5344CB8AC3E}">
        <p14:creationId xmlns:p14="http://schemas.microsoft.com/office/powerpoint/2010/main" val="3164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814-4814-2143-B259-FAA5D278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Why I am Interested in You.....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7DDD-F4E7-1D41-B129-E1D5131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497"/>
            <a:ext cx="7886700" cy="326350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I am interested in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improving the health of humans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training researchers to conduct high quality, rigorous and reproducible research studies</a:t>
            </a:r>
          </a:p>
          <a:p>
            <a:pPr>
              <a:buFont typeface="Wingdings" pitchFamily="2" charset="2"/>
              <a:buChar char="§"/>
            </a:pP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High quality research </a:t>
            </a:r>
            <a:r>
              <a:rPr lang="en-US" dirty="0">
                <a:latin typeface="+mj-lt"/>
                <a:cs typeface="Arial" panose="020B0604020202020204" pitchFamily="34" charset="0"/>
              </a:rPr>
              <a:t>has a better chance of improving the health of individuals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High quality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reporting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of research has a better chance of getting buy-in from the health community and thus getting translated to health care decision making.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a researcher you will need to write research abstracts and present posters: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part of a research training program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presenting your research at a conference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Applying for a grant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Publishing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Thus, high quality reporting of research within the context of a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research abstract and a poster </a:t>
            </a:r>
            <a:r>
              <a:rPr lang="en-US" dirty="0">
                <a:latin typeface="+mj-lt"/>
              </a:rPr>
              <a:t>are</a:t>
            </a:r>
            <a:r>
              <a:rPr lang="en-US" dirty="0">
                <a:latin typeface="+mj-lt"/>
                <a:cs typeface="Arial" panose="020B0604020202020204" pitchFamily="34" charset="0"/>
              </a:rPr>
              <a:t> of key importance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The abstract and poster may be the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only product that is read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the research community!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93E6-DB04-A04D-AB58-78EAC8C7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Research Abstract: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C272-508C-DD42-BE87-F5FA255E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447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It is an abbreviated and </a:t>
            </a:r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structured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description of a research study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Short summary of the completed research</a:t>
            </a:r>
          </a:p>
        </p:txBody>
      </p:sp>
    </p:spTree>
    <p:extLst>
      <p:ext uri="{BB962C8B-B14F-4D97-AF65-F5344CB8AC3E}">
        <p14:creationId xmlns:p14="http://schemas.microsoft.com/office/powerpoint/2010/main" val="325656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written a Research Abstract?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31444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92E3C2-24DE-7044-8344-983CD98C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094226" cy="497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820C9-C3F7-D54D-8CAE-73ADC7569259}"/>
              </a:ext>
            </a:extLst>
          </p:cNvPr>
          <p:cNvSpPr txBox="1"/>
          <p:nvPr/>
        </p:nvSpPr>
        <p:spPr>
          <a:xfrm>
            <a:off x="6172200" y="742950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is a study about association between and exposure and an outcome.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other types of studies are there?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sections of the abstract can vary based on the type of study it is about. </a:t>
            </a:r>
          </a:p>
        </p:txBody>
      </p:sp>
    </p:spTree>
    <p:extLst>
      <p:ext uri="{BB962C8B-B14F-4D97-AF65-F5344CB8AC3E}">
        <p14:creationId xmlns:p14="http://schemas.microsoft.com/office/powerpoint/2010/main" val="11283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9A21-C26D-3F46-87E8-1251A10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4E9F7F-C3CF-AC41-9758-581936C5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4376709" cy="49090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F2F884-52C9-9B4B-819B-C634D7E8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9654"/>
            <a:ext cx="4094226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61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</TotalTime>
  <Words>812</Words>
  <Application>Microsoft Macintosh PowerPoint</Application>
  <PresentationFormat>On-screen Show (16:9)</PresentationFormat>
  <Paragraphs>120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Bebas Neue</vt:lpstr>
      <vt:lpstr>Calibri</vt:lpstr>
      <vt:lpstr>Century Gothic</vt:lpstr>
      <vt:lpstr>Courier New</vt:lpstr>
      <vt:lpstr>Palatino Linotype</vt:lpstr>
      <vt:lpstr>Wingdings</vt:lpstr>
      <vt:lpstr>1_Office Theme</vt:lpstr>
      <vt:lpstr>Tips for Writing  a Research Abstract and  Creating a Research Poster  LAsBEST@USC Summer Seminar  June 29th, 2021 </vt:lpstr>
      <vt:lpstr>Goals for today</vt:lpstr>
      <vt:lpstr>https://profiles.sc-ctsi.org/cecilia.patinosutton</vt:lpstr>
      <vt:lpstr> Clinical and Translational Research-</vt:lpstr>
      <vt:lpstr>Why I am Interested in You.....</vt:lpstr>
      <vt:lpstr>Research Abstract: Definition</vt:lpstr>
      <vt:lpstr>Have you ever written a Research Abstract?</vt:lpstr>
      <vt:lpstr>PowerPoint Presentation</vt:lpstr>
      <vt:lpstr>PowerPoint Presentation</vt:lpstr>
      <vt:lpstr>What other types of study designs are there?</vt:lpstr>
      <vt:lpstr>A tool to help you write a rigorous abstract for your study.</vt:lpstr>
      <vt:lpstr>PowerPoint Presentation</vt:lpstr>
      <vt:lpstr>What is a reporting guideline?</vt:lpstr>
      <vt:lpstr>PowerPoint Presentation</vt:lpstr>
      <vt:lpstr>PowerPoint Presentation</vt:lpstr>
      <vt:lpstr>PowerPoint Presentation</vt:lpstr>
      <vt:lpstr>Summary and Lessons Learned</vt:lpstr>
      <vt:lpstr>Have you ever created and presented a Research Poster?</vt:lpstr>
      <vt:lpstr>Poster Presentation </vt:lpstr>
      <vt:lpstr>LA BEST Dataset Description</vt:lpstr>
      <vt:lpstr>LA Best Poster Presentation Guidelines</vt:lpstr>
      <vt:lpstr>Analysis Objectives</vt:lpstr>
      <vt:lpstr>Group Projects</vt:lpstr>
      <vt:lpstr>Poster Layout</vt:lpstr>
      <vt:lpstr>PowerPoint Presentation</vt:lpstr>
      <vt:lpstr>LAsBEST@USC Instructions</vt:lpstr>
      <vt:lpstr>Preparing for the Presentation</vt:lpstr>
      <vt:lpstr>Let’s summarize what we learned</vt:lpstr>
    </vt:vector>
  </TitlesOfParts>
  <Company>CHLA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Review Retreat for Researchers</dc:title>
  <dc:creator>Lynn Kysh</dc:creator>
  <cp:lastModifiedBy>Patino-Sutton, Cecilia</cp:lastModifiedBy>
  <cp:revision>95</cp:revision>
  <dcterms:created xsi:type="dcterms:W3CDTF">2017-08-17T22:29:22Z</dcterms:created>
  <dcterms:modified xsi:type="dcterms:W3CDTF">2021-06-29T17:44:57Z</dcterms:modified>
</cp:coreProperties>
</file>